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4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>
        <p:scale>
          <a:sx n="110" d="100"/>
          <a:sy n="110" d="100"/>
        </p:scale>
        <p:origin x="88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Dany A. DARGHOUTH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5416"/>
            <a:ext cx="9745589" cy="48939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fr-FR" b="1" dirty="0" err="1"/>
              <a:t>Variety</a:t>
            </a:r>
            <a:r>
              <a:rPr lang="fr-FR" b="1" dirty="0"/>
              <a:t> of Charts </a:t>
            </a:r>
            <a:r>
              <a:rPr lang="fr-FR" b="1" dirty="0" err="1"/>
              <a:t>Plotted</a:t>
            </a:r>
            <a:r>
              <a:rPr lang="fr-FR" b="1" dirty="0"/>
              <a:t> </a:t>
            </a:r>
          </a:p>
          <a:p>
            <a:r>
              <a:rPr lang="fr-FR" dirty="0"/>
              <a:t>Flight No vs </a:t>
            </a:r>
            <a:r>
              <a:rPr lang="fr-FR" dirty="0" err="1"/>
              <a:t>Payload</a:t>
            </a:r>
            <a:r>
              <a:rPr lang="fr-FR" dirty="0"/>
              <a:t> Mass</a:t>
            </a:r>
          </a:p>
          <a:p>
            <a:r>
              <a:rPr lang="fr-FR" dirty="0"/>
              <a:t>Flight </a:t>
            </a:r>
            <a:r>
              <a:rPr lang="fr-FR" dirty="0" err="1"/>
              <a:t>Number</a:t>
            </a:r>
            <a:r>
              <a:rPr lang="fr-FR" dirty="0"/>
              <a:t> vs Launch Site </a:t>
            </a:r>
          </a:p>
          <a:p>
            <a:r>
              <a:rPr lang="fr-FR" dirty="0" err="1"/>
              <a:t>Payload</a:t>
            </a:r>
            <a:r>
              <a:rPr lang="fr-FR" dirty="0"/>
              <a:t> Mass vs Launch Site </a:t>
            </a:r>
          </a:p>
          <a:p>
            <a:r>
              <a:rPr lang="fr-FR" dirty="0" err="1"/>
              <a:t>Orbit</a:t>
            </a:r>
            <a:r>
              <a:rPr lang="fr-FR" dirty="0"/>
              <a:t> vs Class</a:t>
            </a:r>
          </a:p>
          <a:p>
            <a:r>
              <a:rPr lang="fr-FR" dirty="0"/>
              <a:t>Flight </a:t>
            </a:r>
            <a:r>
              <a:rPr lang="fr-FR" dirty="0" err="1"/>
              <a:t>Number</a:t>
            </a:r>
            <a:r>
              <a:rPr lang="fr-FR" dirty="0"/>
              <a:t> vs </a:t>
            </a:r>
            <a:r>
              <a:rPr lang="fr-FR" dirty="0" err="1"/>
              <a:t>Orbit</a:t>
            </a:r>
            <a:r>
              <a:rPr lang="fr-FR" dirty="0"/>
              <a:t> </a:t>
            </a:r>
          </a:p>
          <a:p>
            <a:r>
              <a:rPr lang="fr-FR" dirty="0" err="1"/>
              <a:t>PayloadMass</a:t>
            </a:r>
            <a:r>
              <a:rPr lang="fr-FR" dirty="0"/>
              <a:t> vs </a:t>
            </a:r>
            <a:r>
              <a:rPr lang="fr-FR" dirty="0" err="1"/>
              <a:t>Orbit</a:t>
            </a:r>
            <a:r>
              <a:rPr lang="fr-FR" dirty="0"/>
              <a:t> </a:t>
            </a:r>
          </a:p>
          <a:p>
            <a:r>
              <a:rPr lang="fr-FR" dirty="0"/>
              <a:t>Data vs Class </a:t>
            </a:r>
          </a:p>
          <a:p>
            <a:r>
              <a:rPr lang="fr-FR" b="1" dirty="0" err="1"/>
              <a:t>Github</a:t>
            </a:r>
            <a:r>
              <a:rPr lang="fr-FR" b="1" dirty="0"/>
              <a:t> (</a:t>
            </a:r>
            <a:r>
              <a:rPr lang="fr-FR" b="1" dirty="0" err="1"/>
              <a:t>Both</a:t>
            </a:r>
            <a:r>
              <a:rPr lang="fr-FR" b="1" dirty="0"/>
              <a:t> EDA notebooks)</a:t>
            </a:r>
          </a:p>
          <a:p>
            <a:pPr marL="0" indent="0">
              <a:buNone/>
            </a:pPr>
            <a:r>
              <a:rPr lang="fr-FR" sz="1800" dirty="0"/>
              <a:t>https://github.com/Dany-Drgh/ibm-data_science/tree/main/Capstone%20course/Week%202</a:t>
            </a:r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</a:t>
            </a:r>
            <a:r>
              <a:rPr lang="fr-FR" sz="1600" dirty="0" err="1"/>
              <a:t>Launch_Site</a:t>
            </a:r>
            <a:r>
              <a:rPr lang="fr-FR" sz="1600" dirty="0"/>
              <a:t> FROM SPACEXTBL WHERE </a:t>
            </a:r>
            <a:r>
              <a:rPr lang="fr-FR" sz="1600" dirty="0" err="1"/>
              <a:t>Launch_Site</a:t>
            </a:r>
            <a:r>
              <a:rPr lang="fr-FR" sz="1600" dirty="0"/>
              <a:t> LIKE ‘%CCA%'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SUM(PAYLOAD_MASS__KG_) </a:t>
            </a:r>
            <a:r>
              <a:rPr lang="fr-FR" sz="1600" dirty="0" err="1"/>
              <a:t>from</a:t>
            </a:r>
            <a:r>
              <a:rPr lang="fr-FR" sz="1600" dirty="0"/>
              <a:t> SPACEXTBL 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AVG(PAYLOAD_MASS__KG_) </a:t>
            </a:r>
            <a:r>
              <a:rPr lang="fr-FR" sz="1600" dirty="0" err="1"/>
              <a:t>from</a:t>
            </a:r>
            <a:r>
              <a:rPr lang="fr-FR" sz="1600" dirty="0"/>
              <a:t> SPACEXTBL WHERE </a:t>
            </a:r>
            <a:r>
              <a:rPr lang="fr-FR" sz="1600" dirty="0" err="1"/>
              <a:t>Booster_Version</a:t>
            </a:r>
            <a:r>
              <a:rPr lang="fr-FR" sz="1600" dirty="0"/>
              <a:t> = 'F9 v1.1’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MIN(</a:t>
            </a:r>
            <a:r>
              <a:rPr lang="fr-FR" sz="1600" dirty="0" err="1"/>
              <a:t>Landing_Outcome</a:t>
            </a:r>
            <a:r>
              <a:rPr lang="fr-FR" sz="1600" dirty="0"/>
              <a:t>), Date FROM SPACEXTBL 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</a:t>
            </a:r>
            <a:r>
              <a:rPr lang="fr-FR" sz="1600" dirty="0" err="1"/>
              <a:t>Booster_Version</a:t>
            </a:r>
            <a:r>
              <a:rPr lang="fr-FR" sz="1600" dirty="0"/>
              <a:t> FROM SPACEXTBL </a:t>
            </a:r>
            <a:r>
              <a:rPr lang="fr-FR" sz="1600" dirty="0" err="1"/>
              <a:t>Where</a:t>
            </a:r>
            <a:r>
              <a:rPr lang="fr-FR" sz="1600" dirty="0"/>
              <a:t> </a:t>
            </a:r>
            <a:r>
              <a:rPr lang="fr-FR" sz="1600" dirty="0" err="1"/>
              <a:t>Mission_Outcome</a:t>
            </a:r>
            <a:r>
              <a:rPr lang="fr-FR" sz="1600" dirty="0"/>
              <a:t> = '</a:t>
            </a:r>
            <a:r>
              <a:rPr lang="fr-FR" sz="1600" dirty="0" err="1"/>
              <a:t>Success</a:t>
            </a:r>
            <a:r>
              <a:rPr lang="fr-FR" sz="1600" dirty="0"/>
              <a:t>' AND PAYLOAD_MASS__KG_ </a:t>
            </a:r>
            <a:r>
              <a:rPr lang="fr-FR" sz="1600" dirty="0" err="1"/>
              <a:t>between</a:t>
            </a:r>
            <a:r>
              <a:rPr lang="fr-FR" sz="1600" dirty="0"/>
              <a:t> 4000 and 6000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COUNT(*) FROM SPACEXTBL </a:t>
            </a:r>
            <a:r>
              <a:rPr lang="fr-FR" sz="1600" dirty="0" err="1"/>
              <a:t>where</a:t>
            </a:r>
            <a:r>
              <a:rPr lang="fr-FR" sz="1600" dirty="0"/>
              <a:t>  </a:t>
            </a:r>
            <a:r>
              <a:rPr lang="fr-FR" sz="1600" dirty="0" err="1"/>
              <a:t>Mission_Outcome</a:t>
            </a:r>
            <a:r>
              <a:rPr lang="fr-FR" sz="1600" dirty="0"/>
              <a:t> LIKE '%</a:t>
            </a:r>
            <a:r>
              <a:rPr lang="fr-FR" sz="1600" dirty="0" err="1"/>
              <a:t>Success</a:t>
            </a:r>
            <a:r>
              <a:rPr lang="fr-FR" sz="1600" dirty="0"/>
              <a:t>%' 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* FROM SPACEXTBL WHERE PAYLOAD_MASS__KG_ &gt; (SELECT AVG(PAYLOAD_MASS__KG_) FROM SPACEXTBL);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</a:t>
            </a:r>
            <a:r>
              <a:rPr lang="fr-FR" sz="1600" dirty="0" err="1"/>
              <a:t>substr</a:t>
            </a:r>
            <a:r>
              <a:rPr lang="fr-FR" sz="1600" dirty="0"/>
              <a:t>(Date, 4, 2) as MONTH, </a:t>
            </a:r>
            <a:r>
              <a:rPr lang="fr-FR" sz="1600" dirty="0" err="1"/>
              <a:t>Landing_Outcome</a:t>
            </a:r>
            <a:r>
              <a:rPr lang="fr-FR" sz="1600" dirty="0"/>
              <a:t>, </a:t>
            </a:r>
            <a:r>
              <a:rPr lang="fr-FR" sz="1600" dirty="0" err="1"/>
              <a:t>Booster_Version</a:t>
            </a:r>
            <a:r>
              <a:rPr lang="fr-FR" sz="1600" dirty="0"/>
              <a:t>, </a:t>
            </a:r>
            <a:r>
              <a:rPr lang="fr-FR" sz="1600" dirty="0" err="1"/>
              <a:t>Launch_Site</a:t>
            </a:r>
            <a:r>
              <a:rPr lang="fr-FR" sz="1600" dirty="0"/>
              <a:t> FROM SPACEXTBL </a:t>
            </a:r>
            <a:r>
              <a:rPr lang="fr-FR" sz="1600" dirty="0" err="1"/>
              <a:t>where</a:t>
            </a:r>
            <a:r>
              <a:rPr lang="fr-FR" sz="1600" dirty="0"/>
              <a:t> </a:t>
            </a:r>
            <a:r>
              <a:rPr lang="fr-FR" sz="1600" dirty="0" err="1"/>
              <a:t>Landing_Outcome</a:t>
            </a:r>
            <a:r>
              <a:rPr lang="fr-FR" sz="1600" dirty="0"/>
              <a:t> like '%Failure (D%' </a:t>
            </a:r>
          </a:p>
          <a:p>
            <a:pPr algn="l" defTabSz="457200">
              <a:defRPr sz="3300">
                <a:solidFill>
                  <a:srgbClr val="21212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sz="1600" b="1" dirty="0">
                <a:solidFill>
                  <a:srgbClr val="AA22FF"/>
                </a:solidFill>
              </a:rPr>
              <a:t>%</a:t>
            </a:r>
            <a:r>
              <a:rPr lang="fr-FR" sz="1600" b="1" dirty="0" err="1">
                <a:solidFill>
                  <a:srgbClr val="008000"/>
                </a:solidFill>
              </a:rPr>
              <a:t>sql</a:t>
            </a:r>
            <a:r>
              <a:rPr lang="fr-FR" sz="1600" dirty="0"/>
              <a:t> SELECT COUNT(</a:t>
            </a:r>
            <a:r>
              <a:rPr lang="fr-FR" sz="1600" dirty="0" err="1"/>
              <a:t>Landing_Outcome</a:t>
            </a:r>
            <a:r>
              <a:rPr lang="fr-FR" sz="1600" dirty="0"/>
              <a:t>) </a:t>
            </a:r>
            <a:r>
              <a:rPr lang="fr-FR" sz="1600" dirty="0" err="1"/>
              <a:t>from</a:t>
            </a:r>
            <a:r>
              <a:rPr lang="fr-FR" sz="1600" dirty="0"/>
              <a:t> SPACEXTBL </a:t>
            </a:r>
            <a:r>
              <a:rPr lang="fr-FR" sz="1600" dirty="0" err="1"/>
              <a:t>where</a:t>
            </a:r>
            <a:r>
              <a:rPr lang="fr-FR" sz="1600" dirty="0"/>
              <a:t> Date </a:t>
            </a:r>
            <a:r>
              <a:rPr lang="fr-FR" sz="1600" dirty="0" err="1"/>
              <a:t>Between</a:t>
            </a:r>
            <a:r>
              <a:rPr lang="fr-FR" sz="1600" dirty="0"/>
              <a:t> '04-06-2010' and '20-03-2017' GROUP BY </a:t>
            </a:r>
            <a:r>
              <a:rPr lang="fr-FR" sz="1600" dirty="0" err="1"/>
              <a:t>Landing_Outcome</a:t>
            </a:r>
            <a:r>
              <a:rPr lang="fr-FR" sz="1600" dirty="0"/>
              <a:t> LIKE '%SUCCESS%' ORDER BY </a:t>
            </a:r>
            <a:r>
              <a:rPr lang="fr-FR" sz="1600" dirty="0" err="1"/>
              <a:t>Landing_Outcome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map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successful/failed launches for each site on the map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distances between a launch site to its proximities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around the launch sites because it gives a good ideal of where and why the launches were done here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Clustered the markers based off whether or not the launch was successful also gave great data insights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made it easy to identify which launch sites have relatively high success rates</a:t>
            </a:r>
          </a:p>
          <a:p>
            <a:r>
              <a:rPr lang="en-US" sz="2000" dirty="0"/>
              <a:t>https://github.com/Dany-Drgh/ibm-data_science/tree/main/Capstone%20course/Week%203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dashboard, we are looking at the various types of launches and their success and failure rates.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3 different launch sites we explore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:</a:t>
            </a:r>
          </a:p>
          <a:p>
            <a:pPr marL="0" indent="0">
              <a:buNone/>
            </a:pPr>
            <a:r>
              <a:rPr lang="en-US" sz="1800" dirty="0"/>
              <a:t>https://github.com/Dany-Drgh/ibm-data_science/blob/main/Capstone%20course/Week%203/spacex_dash_app.py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Built a classification model using various supervised machine learning classification algorithms </a:t>
            </a:r>
          </a:p>
          <a:p>
            <a:endParaRPr lang="en-US" dirty="0"/>
          </a:p>
          <a:p>
            <a:r>
              <a:rPr lang="en-US" dirty="0"/>
              <a:t>Most efficient ones appear to be KNN and SVM</a:t>
            </a:r>
          </a:p>
          <a:p>
            <a:endParaRPr lang="en-US" dirty="0"/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sz="2000" dirty="0"/>
              <a:t>https://github.com/Dany-Drgh/ibm-data_science/blob/main/Capstone%20course/Week%204/SpaceX_Machine_Learning_Prediction_Part_5.jupyterlite.ipynb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15E5821-A664-7368-118B-08B29A39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709"/>
            <a:ext cx="12192000" cy="25345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64F3FD9-32CD-FE82-F412-B6A26CAAD2F3}"/>
              </a:ext>
            </a:extLst>
          </p:cNvPr>
          <p:cNvSpPr txBox="1"/>
          <p:nvPr/>
        </p:nvSpPr>
        <p:spPr>
          <a:xfrm>
            <a:off x="770011" y="1715869"/>
            <a:ext cx="47576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Launches are done in clusters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he higher the payload Mass, the more success the landing.…">
            <a:extLst>
              <a:ext uri="{FF2B5EF4-FFF2-40B4-BE49-F238E27FC236}">
                <a16:creationId xmlns:a16="http://schemas.microsoft.com/office/drawing/2014/main" id="{0861A6A9-62AE-4A4B-DA69-CD345B0C3A0E}"/>
              </a:ext>
            </a:extLst>
          </p:cNvPr>
          <p:cNvSpPr txBox="1">
            <a:spLocks/>
          </p:cNvSpPr>
          <p:nvPr/>
        </p:nvSpPr>
        <p:spPr>
          <a:xfrm>
            <a:off x="770011" y="1464804"/>
            <a:ext cx="12361766" cy="392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609600" marR="0" lvl="0" indent="-609600" algn="l" defTabSz="2438338" rtl="0" eaLnBrk="1" fontAlgn="auto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sym typeface="Helvetica Neue"/>
              </a:rPr>
              <a:t>The higher the payload Mass, the more success the landing. </a:t>
            </a:r>
          </a:p>
          <a:p>
            <a:pPr marL="609600" marR="0" lvl="0" indent="-609600" algn="l" defTabSz="2438338" rtl="0" eaLnBrk="1" fontAlgn="auto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sym typeface="Helvetica Neue"/>
              </a:rPr>
              <a:t>A lot of the landings were successful KSC LC 39A when the payload mass was less than 6000</a:t>
            </a:r>
          </a:p>
        </p:txBody>
      </p:sp>
      <p:pic>
        <p:nvPicPr>
          <p:cNvPr id="7" name="Screenshot 2023-08-04 at 2.11.24 PM.png" descr="Screenshot 2023-08-04 at 2.11.24 PM.png">
            <a:extLst>
              <a:ext uri="{FF2B5EF4-FFF2-40B4-BE49-F238E27FC236}">
                <a16:creationId xmlns:a16="http://schemas.microsoft.com/office/drawing/2014/main" id="{82FD8C27-84BC-66F1-7E02-7BF75882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3231648"/>
            <a:ext cx="11353800" cy="1994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47483B-9038-7DE6-1787-5D19C024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12192000" cy="2531255"/>
          </a:xfrm>
          <a:prstGeom prst="rect">
            <a:avLst/>
          </a:prstGeom>
        </p:spPr>
      </p:pic>
      <p:sp>
        <p:nvSpPr>
          <p:cNvPr id="6" name="ES-L1, SSO and HEO has a perfect success rate">
            <a:extLst>
              <a:ext uri="{FF2B5EF4-FFF2-40B4-BE49-F238E27FC236}">
                <a16:creationId xmlns:a16="http://schemas.microsoft.com/office/drawing/2014/main" id="{158E7ACD-0C7F-EBA3-F099-0EE87D032F87}"/>
              </a:ext>
            </a:extLst>
          </p:cNvPr>
          <p:cNvSpPr txBox="1">
            <a:spLocks/>
          </p:cNvSpPr>
          <p:nvPr/>
        </p:nvSpPr>
        <p:spPr>
          <a:xfrm>
            <a:off x="472471" y="2299205"/>
            <a:ext cx="10985501" cy="3661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ES-L1, SSO and HEO has a perfect success rate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numbers over 80 typically have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1BB716-13D8-A322-571B-09813156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4311"/>
            <a:ext cx="12192000" cy="25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97281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have more successful landings for Polar, LEO and ISS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D7CBD9-D092-042D-98F5-9C35A183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821"/>
            <a:ext cx="12192000" cy="25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was on a steady increase until 2017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it dipped slightly in 2018, to begin increasing again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AA4B897-8A2A-86A1-4B1B-44105563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3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CCAFS LC-40</a:t>
            </a:r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VAFB SLC-4E</a:t>
            </a:r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KSC LC-39A</a:t>
            </a:r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CCAFS SLC-40</a:t>
            </a:r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5AACE1D-7087-2A29-B515-1C661A977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t="15178" r="-1" b="12108"/>
          <a:stretch/>
        </p:blipFill>
        <p:spPr>
          <a:xfrm>
            <a:off x="706667" y="3454927"/>
            <a:ext cx="10515600" cy="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33BCA098-E09A-5DB6-B7AF-A71A6D680A8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59026787"/>
              </p:ext>
            </p:extLst>
          </p:nvPr>
        </p:nvGraphicFramePr>
        <p:xfrm>
          <a:off x="452842" y="1595833"/>
          <a:ext cx="11005130" cy="4351339"/>
        </p:xfrm>
        <a:graphic>
          <a:graphicData uri="http://schemas.openxmlformats.org/drawingml/2006/table">
            <a:tbl>
              <a:tblPr/>
              <a:tblGrid>
                <a:gridCol w="1100513">
                  <a:extLst>
                    <a:ext uri="{9D8B030D-6E8A-4147-A177-3AD203B41FA5}">
                      <a16:colId xmlns:a16="http://schemas.microsoft.com/office/drawing/2014/main" val="3989590905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3362814987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3965713331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2266632042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2050569349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1818745045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720206457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3655964715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3652060061"/>
                    </a:ext>
                  </a:extLst>
                </a:gridCol>
                <a:gridCol w="1100513">
                  <a:extLst>
                    <a:ext uri="{9D8B030D-6E8A-4147-A177-3AD203B41FA5}">
                      <a16:colId xmlns:a16="http://schemas.microsoft.com/office/drawing/2014/main" val="3602465864"/>
                    </a:ext>
                  </a:extLst>
                </a:gridCol>
              </a:tblGrid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806993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2010-04-06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77998"/>
                  </a:ext>
                </a:extLst>
              </a:tr>
              <a:tr h="156201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2010-08-12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846768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85798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2012-08-10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461767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2013-01-03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dirty="0">
                          <a:effectLst/>
                        </a:rPr>
                        <a:t>No </a:t>
                      </a:r>
                      <a:r>
                        <a:rPr lang="fr-FR" sz="1100" dirty="0" err="1">
                          <a:effectLst/>
                        </a:rPr>
                        <a:t>attempt</a:t>
                      </a:r>
                      <a:endParaRPr lang="fr-FR" sz="1100" dirty="0">
                        <a:effectLst/>
                      </a:endParaRP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97368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F381D0-A817-86A4-B04B-B02DA0FCB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7"/>
          <a:stretch/>
        </p:blipFill>
        <p:spPr>
          <a:xfrm>
            <a:off x="1216614" y="2673055"/>
            <a:ext cx="9916078" cy="19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73826-7AE9-5530-C54F-F341C2B5F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r="-1"/>
          <a:stretch/>
        </p:blipFill>
        <p:spPr>
          <a:xfrm>
            <a:off x="809897" y="2698295"/>
            <a:ext cx="10195507" cy="17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E299E9-7812-1E39-55F1-9B0743A0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71" y="2657475"/>
            <a:ext cx="10363080" cy="18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753BD5-EA8E-88FD-3865-3ED4ADE1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63" y="2453914"/>
            <a:ext cx="10337074" cy="22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7ACB22-8F47-E651-9005-7852D087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32"/>
            <a:ext cx="12192000" cy="4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387173-2E88-DCEE-7A12-7C8C3A74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614"/>
            <a:ext cx="12192000" cy="457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9329" y="2068746"/>
            <a:ext cx="7330332" cy="32089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Quantitative and Qualitative analysis of data scraped form available data thanks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Methods for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 and KNN are best suited for the 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 accuracy of 78%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AD0ED5-D57A-00AB-AB12-C0E2EFBA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568"/>
            <a:ext cx="12192000" cy="2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7BFB7D-AB9E-2089-E77D-2667E361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2196"/>
            <a:ext cx="12192000" cy="37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F5E68C-C2C6-BBE6-FA61-285BCB94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88" y="1846217"/>
            <a:ext cx="7790159" cy="38230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7A322A-9AA5-AF9A-58E5-A2BE941F43C5}"/>
              </a:ext>
            </a:extLst>
          </p:cNvPr>
          <p:cNvSpPr txBox="1"/>
          <p:nvPr/>
        </p:nvSpPr>
        <p:spPr>
          <a:xfrm>
            <a:off x="0" y="3472543"/>
            <a:ext cx="3933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Launch sites are by the ocean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/>
              <a:t>Launch Site CCFS SLC-40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2F1B22-52D1-66CF-5CB2-07AAA715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4" y="2125425"/>
            <a:ext cx="6853646" cy="3362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F29B94-B2FA-B423-0C8D-73D1C4AD9DC1}"/>
              </a:ext>
            </a:extLst>
          </p:cNvPr>
          <p:cNvSpPr txBox="1"/>
          <p:nvPr/>
        </p:nvSpPr>
        <p:spPr>
          <a:xfrm>
            <a:off x="583178" y="3429000"/>
            <a:ext cx="420653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= landing unsuccessful </a:t>
            </a:r>
          </a:p>
          <a:p>
            <a:r>
              <a:rPr lang="en-US" sz="2800" dirty="0"/>
              <a:t>Green = successful landing 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AFS  Launch Sites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D1D0D8-344C-3F7F-BDC0-07335B42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33" y="1759131"/>
            <a:ext cx="7031739" cy="34520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E91F4A-0E27-1E0A-92E0-A420EA313013}"/>
              </a:ext>
            </a:extLst>
          </p:cNvPr>
          <p:cNvSpPr txBox="1"/>
          <p:nvPr/>
        </p:nvSpPr>
        <p:spPr>
          <a:xfrm>
            <a:off x="583474" y="2967335"/>
            <a:ext cx="392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7 landings in AFS SLC- 40 </a:t>
            </a:r>
          </a:p>
          <a:p>
            <a:r>
              <a:rPr lang="en-US" dirty="0"/>
              <a:t>There are 26 landings at AFSLC - 40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0E8D27-1850-AC04-F4AF-AEBC827C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57" y="1662292"/>
            <a:ext cx="7018323" cy="47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923F3A-E548-6720-61C9-BAE5C1D2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1925988"/>
            <a:ext cx="7707086" cy="34086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5CBB99-EEDD-E4BD-C115-1C59359E0B4A}"/>
              </a:ext>
            </a:extLst>
          </p:cNvPr>
          <p:cNvSpPr txBox="1"/>
          <p:nvPr/>
        </p:nvSpPr>
        <p:spPr>
          <a:xfrm>
            <a:off x="8427937" y="3699967"/>
            <a:ext cx="331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Svm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Accurate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163190" cy="2418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new Rocket Company founded by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Musk, wishes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have a better understanding of the competition, the goal of this project is to be able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 the cost of a given SpaceX launch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aswell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the probability of the company re—using the first stage of the launched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39AEC8-DF00-6A83-CE50-1E98B136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75" y="1538693"/>
            <a:ext cx="5906797" cy="43613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049856-FE2A-95AB-6D8F-369D0130EB85}"/>
              </a:ext>
            </a:extLst>
          </p:cNvPr>
          <p:cNvSpPr txBox="1"/>
          <p:nvPr/>
        </p:nvSpPr>
        <p:spPr>
          <a:xfrm>
            <a:off x="456661" y="3170735"/>
            <a:ext cx="509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only</a:t>
            </a:r>
            <a:r>
              <a:rPr lang="fr-FR" dirty="0"/>
              <a:t> issue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small</a:t>
            </a:r>
            <a:r>
              <a:rPr lang="fr-FR" dirty="0"/>
              <a:t> proportion of false positives,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 the </a:t>
            </a:r>
            <a:r>
              <a:rPr lang="fr-FR" dirty="0" err="1"/>
              <a:t>smallest</a:t>
            </a:r>
            <a:r>
              <a:rPr lang="fr-FR" dirty="0"/>
              <a:t> one </a:t>
            </a:r>
            <a:r>
              <a:rPr lang="fr-FR" dirty="0" err="1"/>
              <a:t>amongst</a:t>
            </a:r>
            <a:r>
              <a:rPr lang="fr-FR" dirty="0"/>
              <a:t> all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199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site KSC-LC 39A has the most successful landings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 model is the best for predicting whether or not a spacecraft will land successfully or not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 best to do the positive landings closer to land, so that they are more easily reusable.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scrapped form the available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retrieved data was then cleaned up, nulls quantitative values were replaced with the mean  and categorical null values were kept.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set was split into training and test data, various model were then trained and tested.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https://github.com/Dany-Drgh/ibm-data_science/blob/main/Capstone%20course/Week%201/Data%20Collection%20API.ipynb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Space X Wiki">
            <a:extLst>
              <a:ext uri="{FF2B5EF4-FFF2-40B4-BE49-F238E27FC236}">
                <a16:creationId xmlns:a16="http://schemas.microsoft.com/office/drawing/2014/main" id="{315E3A11-FE04-5734-27FA-3C02E59D42B7}"/>
              </a:ext>
            </a:extLst>
          </p:cNvPr>
          <p:cNvSpPr/>
          <p:nvPr/>
        </p:nvSpPr>
        <p:spPr>
          <a:xfrm>
            <a:off x="7237102" y="1940568"/>
            <a:ext cx="3621520" cy="54904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 dirty="0"/>
              <a:t>Space X Wiki</a:t>
            </a:r>
          </a:p>
        </p:txBody>
      </p:sp>
      <p:sp>
        <p:nvSpPr>
          <p:cNvPr id="9" name="Request &amp; scrap the data from site using Beautiful Soup">
            <a:extLst>
              <a:ext uri="{FF2B5EF4-FFF2-40B4-BE49-F238E27FC236}">
                <a16:creationId xmlns:a16="http://schemas.microsoft.com/office/drawing/2014/main" id="{6A86B0F4-B1FE-9DDC-8F73-A59DB2D82406}"/>
              </a:ext>
            </a:extLst>
          </p:cNvPr>
          <p:cNvSpPr/>
          <p:nvPr/>
        </p:nvSpPr>
        <p:spPr>
          <a:xfrm>
            <a:off x="7237102" y="3540318"/>
            <a:ext cx="3621520" cy="54904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 dirty="0"/>
              <a:t>Request &amp; scrap the data from site using Beautiful Soup </a:t>
            </a:r>
          </a:p>
        </p:txBody>
      </p:sp>
      <p:sp>
        <p:nvSpPr>
          <p:cNvPr id="10" name="Structure data to only include relevant data for analysis">
            <a:extLst>
              <a:ext uri="{FF2B5EF4-FFF2-40B4-BE49-F238E27FC236}">
                <a16:creationId xmlns:a16="http://schemas.microsoft.com/office/drawing/2014/main" id="{51165F00-0F32-B22F-8969-7DFACFFD7C8F}"/>
              </a:ext>
            </a:extLst>
          </p:cNvPr>
          <p:cNvSpPr/>
          <p:nvPr/>
        </p:nvSpPr>
        <p:spPr>
          <a:xfrm>
            <a:off x="7237102" y="5140068"/>
            <a:ext cx="3621520" cy="54904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 dirty="0"/>
              <a:t>Structure data to only include relevant data for analysis 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0A883D36-5C2E-A316-714C-CE38DF61E3C9}"/>
              </a:ext>
            </a:extLst>
          </p:cNvPr>
          <p:cNvSpPr/>
          <p:nvPr/>
        </p:nvSpPr>
        <p:spPr>
          <a:xfrm>
            <a:off x="9051338" y="2571388"/>
            <a:ext cx="1" cy="886332"/>
          </a:xfrm>
          <a:prstGeom prst="line">
            <a:avLst/>
          </a:prstGeom>
          <a:ln w="254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/>
            <a:endParaRPr sz="105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417F74D-E4BF-3787-8B99-17E4D39796B6}"/>
              </a:ext>
            </a:extLst>
          </p:cNvPr>
          <p:cNvSpPr/>
          <p:nvPr/>
        </p:nvSpPr>
        <p:spPr>
          <a:xfrm>
            <a:off x="9047862" y="4171138"/>
            <a:ext cx="1" cy="886332"/>
          </a:xfrm>
          <a:prstGeom prst="line">
            <a:avLst/>
          </a:prstGeom>
          <a:ln w="254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/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b="1" dirty="0"/>
              <a:t>Collected the data on falcon 9 launches straight from the site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link:</a:t>
            </a:r>
          </a:p>
          <a:p>
            <a:pPr marL="0" indent="0">
              <a:buNone/>
            </a:pPr>
            <a:r>
              <a:rPr lang="en-US" sz="1800" dirty="0"/>
              <a:t>https://github.com/Dany-Drgh/ibm-data_science/blob/main/Capstone%20course/Week%201/Data%20Collection%20API.ipynb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Screenshot 2023-06-21 at 7.44.51 PM.png" descr="Screenshot 2023-06-21 at 7.44.51 PM.png">
            <a:extLst>
              <a:ext uri="{FF2B5EF4-FFF2-40B4-BE49-F238E27FC236}">
                <a16:creationId xmlns:a16="http://schemas.microsoft.com/office/drawing/2014/main" id="{47DD4A8B-D739-054F-5336-F281F2E6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85" y="2525346"/>
            <a:ext cx="5671387" cy="2740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1354</Words>
  <Application>Microsoft Office PowerPoint</Application>
  <PresentationFormat>Grand écran</PresentationFormat>
  <Paragraphs>240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Courier</vt:lpstr>
      <vt:lpstr>Helvetica Neue</vt:lpstr>
      <vt:lpstr>Helvetica Neue Medium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Dany Darghouth</cp:lastModifiedBy>
  <cp:revision>201</cp:revision>
  <dcterms:created xsi:type="dcterms:W3CDTF">2021-04-29T18:58:34Z</dcterms:created>
  <dcterms:modified xsi:type="dcterms:W3CDTF">2023-09-15T18:39:10Z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